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8" r:id="rId10"/>
    <p:sldId id="269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58" r:id="rId20"/>
    <p:sldId id="279" r:id="rId2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906"/>
    <a:srgbClr val="F4750C"/>
    <a:srgbClr val="FF3399"/>
    <a:srgbClr val="FF66FF"/>
    <a:srgbClr val="602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DA406-AB30-4F98-8551-BAE7DED2CA23}" type="datetimeFigureOut">
              <a:rPr lang="th-TH" smtClean="0"/>
              <a:t>09/04/67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3C03E-47D1-4106-ADA4-5CD8DE2685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841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หน้าป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กราฟิก 6">
            <a:extLst>
              <a:ext uri="{FF2B5EF4-FFF2-40B4-BE49-F238E27FC236}">
                <a16:creationId xmlns:a16="http://schemas.microsoft.com/office/drawing/2014/main" id="{FE844AE0-2F0E-48FA-A4E3-2531AA42D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5C76-AE71-4798-8D90-C3FEFAD68625}" type="datetime1">
              <a:rPr lang="th-TH" smtClean="0"/>
              <a:t>09/04/67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แทนเนื้อหา 7">
            <a:extLst>
              <a:ext uri="{FF2B5EF4-FFF2-40B4-BE49-F238E27FC236}">
                <a16:creationId xmlns:a16="http://schemas.microsoft.com/office/drawing/2014/main" id="{A9EC2D48-3AEC-45E4-B3D9-140065FEE3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4598376"/>
            <a:ext cx="502920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6DB98DF-B580-467C-AF5A-CB901845A9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3" y="339953"/>
            <a:ext cx="6416932" cy="1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4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กราฟิก 7">
            <a:extLst>
              <a:ext uri="{FF2B5EF4-FFF2-40B4-BE49-F238E27FC236}">
                <a16:creationId xmlns:a16="http://schemas.microsoft.com/office/drawing/2014/main" id="{0F31F4EA-61CD-4EBB-BA6F-E17AC8B3C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AF1CEA65-7174-4B05-86AC-D4F7F803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6F30-EE5A-423B-9AAE-F57A71FB84BB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C8729B5-B143-45E4-960C-A62DBAC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0734368-F835-4F65-AE09-10CDF10E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ตัวแทนข้อความ 16">
            <a:extLst>
              <a:ext uri="{FF2B5EF4-FFF2-40B4-BE49-F238E27FC236}">
                <a16:creationId xmlns:a16="http://schemas.microsoft.com/office/drawing/2014/main" id="{44630605-9ED3-485C-9094-B677306B57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ตัวแทนข้อความ 16">
            <a:extLst>
              <a:ext uri="{FF2B5EF4-FFF2-40B4-BE49-F238E27FC236}">
                <a16:creationId xmlns:a16="http://schemas.microsoft.com/office/drawing/2014/main" id="{B440C844-7C3A-421E-988D-504A8115D72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10568BA-C8A2-4D0B-9F21-03C397A84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กราฟิก 7">
            <a:extLst>
              <a:ext uri="{FF2B5EF4-FFF2-40B4-BE49-F238E27FC236}">
                <a16:creationId xmlns:a16="http://schemas.microsoft.com/office/drawing/2014/main" id="{A07D22E5-2E1D-4144-9703-D2E4D1166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AF1CEA65-7174-4B05-86AC-D4F7F803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9833-3326-4A56-90B6-5842BCBA51D0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C8729B5-B143-45E4-960C-A62DBAC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0734368-F835-4F65-AE09-10CDF10E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9" name="ตัวแทนข้อความ 16">
            <a:extLst>
              <a:ext uri="{FF2B5EF4-FFF2-40B4-BE49-F238E27FC236}">
                <a16:creationId xmlns:a16="http://schemas.microsoft.com/office/drawing/2014/main" id="{2A3C7BE0-5B1C-46CE-A5B3-2305BFF4E1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8194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ตัวแทนข้อความ 16">
            <a:extLst>
              <a:ext uri="{FF2B5EF4-FFF2-40B4-BE49-F238E27FC236}">
                <a16:creationId xmlns:a16="http://schemas.microsoft.com/office/drawing/2014/main" id="{2B2C598E-5600-4197-B4EF-D4150F18E4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8194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8E73007-95E2-4463-80AE-2A4261EE7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กราฟิก 19">
            <a:extLst>
              <a:ext uri="{FF2B5EF4-FFF2-40B4-BE49-F238E27FC236}">
                <a16:creationId xmlns:a16="http://schemas.microsoft.com/office/drawing/2014/main" id="{71398654-8A45-4979-BA4A-CA5B02E65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D9E0B0D-6417-4B9F-B265-799D430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6732-16EB-4077-986D-41FC613BC496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FB35A97-9B7C-443E-98D6-DA94AC7A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48189FFE-6D6C-42F6-8DC6-46436CE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44" name="ตัวแทนรูปภาพ 43">
            <a:extLst>
              <a:ext uri="{FF2B5EF4-FFF2-40B4-BE49-F238E27FC236}">
                <a16:creationId xmlns:a16="http://schemas.microsoft.com/office/drawing/2014/main" id="{FF40C683-F9FE-455B-AC79-A54DACDC0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3840" y="1725583"/>
            <a:ext cx="1783080" cy="178308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45" name="ตัวแทนรูปภาพ 44">
            <a:extLst>
              <a:ext uri="{FF2B5EF4-FFF2-40B4-BE49-F238E27FC236}">
                <a16:creationId xmlns:a16="http://schemas.microsoft.com/office/drawing/2014/main" id="{9C1A4B53-FA4E-478E-8B77-64F8EBD029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4573" y="1736378"/>
            <a:ext cx="1783080" cy="178308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46" name="ตัวแทนรูปภาพ 45">
            <a:extLst>
              <a:ext uri="{FF2B5EF4-FFF2-40B4-BE49-F238E27FC236}">
                <a16:creationId xmlns:a16="http://schemas.microsoft.com/office/drawing/2014/main" id="{4D887131-FE7C-4042-8959-F1F3CC76FD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5306" y="1736378"/>
            <a:ext cx="1783080" cy="178308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47" name="ตัวแทนรูปภาพ 46">
            <a:extLst>
              <a:ext uri="{FF2B5EF4-FFF2-40B4-BE49-F238E27FC236}">
                <a16:creationId xmlns:a16="http://schemas.microsoft.com/office/drawing/2014/main" id="{E12C206F-9D72-4722-8AB6-28D7A98B29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56040" y="1725583"/>
            <a:ext cx="1783080" cy="178308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48" name="ตัวแทนข้อความ 16">
            <a:extLst>
              <a:ext uri="{FF2B5EF4-FFF2-40B4-BE49-F238E27FC236}">
                <a16:creationId xmlns:a16="http://schemas.microsoft.com/office/drawing/2014/main" id="{07242DA7-BB81-4931-A8B8-F007A20AC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0800" y="3712815"/>
            <a:ext cx="226060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ตัวแทนข้อความ 16">
            <a:extLst>
              <a:ext uri="{FF2B5EF4-FFF2-40B4-BE49-F238E27FC236}">
                <a16:creationId xmlns:a16="http://schemas.microsoft.com/office/drawing/2014/main" id="{247C0B7A-4B01-4E9B-AC39-104DCE7651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0800" y="4077940"/>
            <a:ext cx="2260600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ตัวแทนข้อความ 16">
            <a:extLst>
              <a:ext uri="{FF2B5EF4-FFF2-40B4-BE49-F238E27FC236}">
                <a16:creationId xmlns:a16="http://schemas.microsoft.com/office/drawing/2014/main" id="{16ED5EC7-9DCE-4887-8F4C-85ADF9039E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5400" y="3712815"/>
            <a:ext cx="226060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ตัวแทนข้อความ 16">
            <a:extLst>
              <a:ext uri="{FF2B5EF4-FFF2-40B4-BE49-F238E27FC236}">
                <a16:creationId xmlns:a16="http://schemas.microsoft.com/office/drawing/2014/main" id="{755CC21A-64DB-4260-989B-117BE0862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5400" y="4077940"/>
            <a:ext cx="2260600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ตัวแทนข้อความ 16">
            <a:extLst>
              <a:ext uri="{FF2B5EF4-FFF2-40B4-BE49-F238E27FC236}">
                <a16:creationId xmlns:a16="http://schemas.microsoft.com/office/drawing/2014/main" id="{7E606F87-4EF9-45DF-9F7C-9AD44B6F62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50000" y="3712815"/>
            <a:ext cx="226060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ตัวแทนข้อความ 16">
            <a:extLst>
              <a:ext uri="{FF2B5EF4-FFF2-40B4-BE49-F238E27FC236}">
                <a16:creationId xmlns:a16="http://schemas.microsoft.com/office/drawing/2014/main" id="{22DC392B-0517-4F34-A00A-B80B3C387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50000" y="4077940"/>
            <a:ext cx="2260600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ตัวแทนข้อความ 16">
            <a:extLst>
              <a:ext uri="{FF2B5EF4-FFF2-40B4-BE49-F238E27FC236}">
                <a16:creationId xmlns:a16="http://schemas.microsoft.com/office/drawing/2014/main" id="{13A1A9E7-C7E0-4046-A814-DDE4ACB179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64600" y="3712815"/>
            <a:ext cx="2260600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ตัวแทนข้อความ 16">
            <a:extLst>
              <a:ext uri="{FF2B5EF4-FFF2-40B4-BE49-F238E27FC236}">
                <a16:creationId xmlns:a16="http://schemas.microsoft.com/office/drawing/2014/main" id="{8EE80EC4-CD3F-4988-AF2F-3412A0331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64600" y="4077940"/>
            <a:ext cx="2260600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ตัวแทนข้อความ 16">
            <a:extLst>
              <a:ext uri="{FF2B5EF4-FFF2-40B4-BE49-F238E27FC236}">
                <a16:creationId xmlns:a16="http://schemas.microsoft.com/office/drawing/2014/main" id="{FB9ED14C-5E79-48C5-9985-5A2A6ACAE9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ตัวแทนข้อความ 16">
            <a:extLst>
              <a:ext uri="{FF2B5EF4-FFF2-40B4-BE49-F238E27FC236}">
                <a16:creationId xmlns:a16="http://schemas.microsoft.com/office/drawing/2014/main" id="{28F74F9A-7D0D-4987-8CAC-242613E8B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36F9D7D4-7F74-4D4D-B86A-271161DB3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3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กราฟิก 11">
            <a:extLst>
              <a:ext uri="{FF2B5EF4-FFF2-40B4-BE49-F238E27FC236}">
                <a16:creationId xmlns:a16="http://schemas.microsoft.com/office/drawing/2014/main" id="{EBBB104E-A35A-4E31-8FDB-E0E090DC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DCBFD505-1AE6-4D56-9AEA-9F49781B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D380-BD2A-4FAA-8DD9-314A3CAFEF41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5493A9A-C0D3-4013-A845-1FC74B16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E1BAB2D-4687-4F2A-98C4-C55BFB82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ตัวแทนข้อความ 16">
            <a:extLst>
              <a:ext uri="{FF2B5EF4-FFF2-40B4-BE49-F238E27FC236}">
                <a16:creationId xmlns:a16="http://schemas.microsoft.com/office/drawing/2014/main" id="{C5F4C0B6-56B2-48DF-BA6D-20A7D8E54D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51520" y="4397314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75000"/>
              </a:lnSpc>
              <a:buNone/>
              <a:defRPr sz="20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ตัวแทนข้อความ 16">
            <a:extLst>
              <a:ext uri="{FF2B5EF4-FFF2-40B4-BE49-F238E27FC236}">
                <a16:creationId xmlns:a16="http://schemas.microsoft.com/office/drawing/2014/main" id="{BEF5CE9D-7044-42DD-B45E-369121C08A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ตัวแทนข้อความ 16">
            <a:extLst>
              <a:ext uri="{FF2B5EF4-FFF2-40B4-BE49-F238E27FC236}">
                <a16:creationId xmlns:a16="http://schemas.microsoft.com/office/drawing/2014/main" id="{8AE88E7F-8BD3-4F90-B14D-A9C666ED79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0162647A-0CDC-41E8-9B92-0FE7E115A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2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74291FE-C803-4752-AECA-A1B4BE7367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83F39"/>
              </a:gs>
              <a:gs pos="100000">
                <a:srgbClr val="DA5D4B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9" name="กราฟิก 8">
            <a:extLst>
              <a:ext uri="{FF2B5EF4-FFF2-40B4-BE49-F238E27FC236}">
                <a16:creationId xmlns:a16="http://schemas.microsoft.com/office/drawing/2014/main" id="{E59CF3FF-D075-49DC-978F-42614959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6A2FEE7-F32B-4EAE-BB2F-38D96277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E6DE2A-B691-41F7-A4E1-3CB284AD37BE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9614113-25DF-43D9-8E2C-65A4250D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943658D-489D-434F-A102-2713F0A9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BD433-A3C6-4DFF-8587-7568F60AEA6A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7" name="ตัวแทนข้อความ 16">
            <a:extLst>
              <a:ext uri="{FF2B5EF4-FFF2-40B4-BE49-F238E27FC236}">
                <a16:creationId xmlns:a16="http://schemas.microsoft.com/office/drawing/2014/main" id="{0DD280FD-7E81-48B6-8821-C6D595221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7879" y="2209800"/>
            <a:ext cx="5476240" cy="775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th-TH" dirty="0"/>
              <a:t>คลิกเพื่อแก้ไขข้อความ</a:t>
            </a:r>
          </a:p>
        </p:txBody>
      </p:sp>
      <p:sp>
        <p:nvSpPr>
          <p:cNvPr id="18" name="ตัวแทนข้อความ 16">
            <a:extLst>
              <a:ext uri="{FF2B5EF4-FFF2-40B4-BE49-F238E27FC236}">
                <a16:creationId xmlns:a16="http://schemas.microsoft.com/office/drawing/2014/main" id="{F61E8CEF-5A86-4EB0-97EA-F211473B80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7879" y="3055473"/>
            <a:ext cx="5476240" cy="9347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buNone/>
              <a:defRPr sz="240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th-TH" dirty="0"/>
              <a:t>คลิกเพื่อแก้ไขข้อความ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F1665E5-AEB9-47CA-A859-9AC3B47E1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81" y="870875"/>
            <a:ext cx="721236" cy="12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56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0A99B0C5-D3EE-4A79-85A5-638620B424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93C25">
                  <a:shade val="30000"/>
                  <a:satMod val="115000"/>
                </a:srgbClr>
              </a:gs>
              <a:gs pos="50000">
                <a:srgbClr val="A93C25">
                  <a:shade val="67500"/>
                  <a:satMod val="115000"/>
                </a:srgbClr>
              </a:gs>
              <a:gs pos="100000">
                <a:srgbClr val="A93C2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กราฟิก 14">
            <a:extLst>
              <a:ext uri="{FF2B5EF4-FFF2-40B4-BE49-F238E27FC236}">
                <a16:creationId xmlns:a16="http://schemas.microsoft.com/office/drawing/2014/main" id="{D1A4E26F-5E30-4B33-ACA9-26E228FD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471" t="52445" r="63745" b="27091"/>
          <a:stretch/>
        </p:blipFill>
        <p:spPr>
          <a:xfrm>
            <a:off x="5184393" y="0"/>
            <a:ext cx="7007607" cy="6858000"/>
          </a:xfrm>
          <a:prstGeom prst="rect">
            <a:avLst/>
          </a:prstGeom>
        </p:spPr>
      </p:pic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2BC9EB7E-46FF-41F8-93D6-5AEEB7B5AED1}" type="datetime1">
              <a:rPr lang="th-TH" smtClean="0"/>
              <a:t>09/04/67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BDBD433-A3C6-4DFF-8587-7568F60AEA6A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13" name="ตัวแทนข้อความ 24">
            <a:extLst>
              <a:ext uri="{FF2B5EF4-FFF2-40B4-BE49-F238E27FC236}">
                <a16:creationId xmlns:a16="http://schemas.microsoft.com/office/drawing/2014/main" id="{3831693B-E0E6-4172-8ADD-A86DF81A5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8065" y="3929668"/>
            <a:ext cx="11215868" cy="83910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buNone/>
              <a:defRPr sz="600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ตัวแทนข้อความ 24">
            <a:extLst>
              <a:ext uri="{FF2B5EF4-FFF2-40B4-BE49-F238E27FC236}">
                <a16:creationId xmlns:a16="http://schemas.microsoft.com/office/drawing/2014/main" id="{848DADAE-B8ED-4F53-814F-B896FC17B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8065" y="4768770"/>
            <a:ext cx="11215868" cy="6250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buNone/>
              <a:defRPr sz="280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05BA7F6-FEA3-4012-BEF9-0D7144C22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341098"/>
            <a:ext cx="6410576" cy="1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หน้าปก_2"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198989A-5625-4C38-A926-420520705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83F39"/>
              </a:gs>
              <a:gs pos="100000">
                <a:srgbClr val="DA5D4B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3" name="กราฟิก 12">
            <a:extLst>
              <a:ext uri="{FF2B5EF4-FFF2-40B4-BE49-F238E27FC236}">
                <a16:creationId xmlns:a16="http://schemas.microsoft.com/office/drawing/2014/main" id="{68A8C1C4-4C60-4BD0-9B54-3C7EE0B88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F52085-9392-4FAD-998E-E830DF6C522B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th-TH">
              <a:solidFill>
                <a:schemeClr val="bg1"/>
              </a:solidFill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BD433-A3C6-4DFF-8587-7568F60AEA6A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ตัวแทนเนื้อหา 7">
            <a:extLst>
              <a:ext uri="{FF2B5EF4-FFF2-40B4-BE49-F238E27FC236}">
                <a16:creationId xmlns:a16="http://schemas.microsoft.com/office/drawing/2014/main" id="{A9EC2D48-3AEC-45E4-B3D9-140065FEE3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5161" y="3429000"/>
            <a:ext cx="5654039" cy="5881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9DF95E9-12E3-414E-A946-3788AC24A3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341098"/>
            <a:ext cx="6410576" cy="1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FFC4B558-B3C9-4BD6-890E-11B45E4ECA2E}"/>
              </a:ext>
            </a:extLst>
          </p:cNvPr>
          <p:cNvSpPr/>
          <p:nvPr/>
        </p:nvSpPr>
        <p:spPr>
          <a:xfrm>
            <a:off x="7557247" y="0"/>
            <a:ext cx="4634753" cy="6858000"/>
          </a:xfrm>
          <a:prstGeom prst="rect">
            <a:avLst/>
          </a:prstGeom>
          <a:gradFill>
            <a:gsLst>
              <a:gs pos="0">
                <a:srgbClr val="A83F39"/>
              </a:gs>
              <a:gs pos="100000">
                <a:srgbClr val="DA5D4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2" name="กราฟิก 11">
            <a:extLst>
              <a:ext uri="{FF2B5EF4-FFF2-40B4-BE49-F238E27FC236}">
                <a16:creationId xmlns:a16="http://schemas.microsoft.com/office/drawing/2014/main" id="{EA84323E-FBE1-4ED2-A950-124DC3467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66" t="64222" r="10797" b="8775"/>
          <a:stretch/>
        </p:blipFill>
        <p:spPr>
          <a:xfrm>
            <a:off x="7557246" y="973335"/>
            <a:ext cx="4634753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085FD191-BEDD-4553-9E23-B3B89712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912E1E-BEFA-49AC-9BC9-B9F2905D11E5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BF80B29-448A-4D9A-BBCB-314D58B8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E027868C-3A25-4865-BE40-3FF80121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BD433-A3C6-4DFF-8587-7568F60AEA6A}" type="slidenum">
              <a:rPr lang="th-TH" smtClean="0"/>
              <a:pPr/>
              <a:t>‹#›</a:t>
            </a:fld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3" name="ตัวแทนข้อความ 22">
            <a:extLst>
              <a:ext uri="{FF2B5EF4-FFF2-40B4-BE49-F238E27FC236}">
                <a16:creationId xmlns:a16="http://schemas.microsoft.com/office/drawing/2014/main" id="{66A3C406-3A99-4067-96E6-888D48C735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5288" y="921936"/>
            <a:ext cx="3411537" cy="7567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600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 dirty="0"/>
              <a:t>About Us</a:t>
            </a:r>
          </a:p>
          <a:p>
            <a:pPr lvl="0"/>
            <a:endParaRPr lang="th-TH" dirty="0"/>
          </a:p>
        </p:txBody>
      </p:sp>
      <p:sp>
        <p:nvSpPr>
          <p:cNvPr id="24" name="ตัวแทนข้อความ 10">
            <a:extLst>
              <a:ext uri="{FF2B5EF4-FFF2-40B4-BE49-F238E27FC236}">
                <a16:creationId xmlns:a16="http://schemas.microsoft.com/office/drawing/2014/main" id="{80890B33-BE0B-4D11-A31C-C90E0502A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5288" y="1689406"/>
            <a:ext cx="5172541" cy="3672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75000"/>
              </a:lnSpc>
              <a:buFontTx/>
              <a:buNone/>
              <a:defRPr sz="280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th-TH" dirty="0"/>
              <a:t>คลิกเพื่อเพิ่มข้อความ</a:t>
            </a:r>
          </a:p>
          <a:p>
            <a:pPr marL="457200" marR="0" lvl="0" indent="-4572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th-TH" dirty="0"/>
          </a:p>
          <a:p>
            <a:pPr lvl="0"/>
            <a:endParaRPr lang="th-TH" dirty="0"/>
          </a:p>
        </p:txBody>
      </p:sp>
      <p:sp>
        <p:nvSpPr>
          <p:cNvPr id="27" name="ตัวแทนรูปภาพ 26">
            <a:extLst>
              <a:ext uri="{FF2B5EF4-FFF2-40B4-BE49-F238E27FC236}">
                <a16:creationId xmlns:a16="http://schemas.microsoft.com/office/drawing/2014/main" id="{819F9F77-9CBF-442D-BE89-DD7FFB77BE3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95494" y="995424"/>
            <a:ext cx="3173412" cy="3173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th-TH" dirty="0"/>
              <a:t>คลิกเพื่อเพิ่มรูปภาพ</a:t>
            </a:r>
          </a:p>
        </p:txBody>
      </p:sp>
      <p:sp>
        <p:nvSpPr>
          <p:cNvPr id="28" name="ตัวแทนข้อความ 10">
            <a:extLst>
              <a:ext uri="{FF2B5EF4-FFF2-40B4-BE49-F238E27FC236}">
                <a16:creationId xmlns:a16="http://schemas.microsoft.com/office/drawing/2014/main" id="{C864C006-9FD6-4708-80C2-F667E4D00B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4448" y="4237658"/>
            <a:ext cx="3926540" cy="4437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3200" b="1">
                <a:solidFill>
                  <a:schemeClr val="bg2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th-TH" dirty="0"/>
              <a:t>คลิกเพื่อเพิ่มข้อความ</a:t>
            </a:r>
          </a:p>
        </p:txBody>
      </p:sp>
      <p:sp>
        <p:nvSpPr>
          <p:cNvPr id="29" name="ตัวแทนข้อความ 10">
            <a:extLst>
              <a:ext uri="{FF2B5EF4-FFF2-40B4-BE49-F238E27FC236}">
                <a16:creationId xmlns:a16="http://schemas.microsoft.com/office/drawing/2014/main" id="{F4299E5E-8C35-4B74-820B-38C9EA41D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4448" y="4733167"/>
            <a:ext cx="3926540" cy="629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75000"/>
              </a:lnSpc>
              <a:buFontTx/>
              <a:buNone/>
              <a:defRPr sz="2800" b="0">
                <a:solidFill>
                  <a:schemeClr val="bg2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th-TH" dirty="0"/>
              <a:t>คลิกเพื่อเพิ่มข้อความ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02A520EB-ACF3-4E32-AADD-7079654E8B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1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92DF1AA-6404-4C6B-B314-E6518B26C6C4}"/>
              </a:ext>
            </a:extLst>
          </p:cNvPr>
          <p:cNvSpPr/>
          <p:nvPr/>
        </p:nvSpPr>
        <p:spPr>
          <a:xfrm>
            <a:off x="0" y="4297680"/>
            <a:ext cx="12192000" cy="2560320"/>
          </a:xfrm>
          <a:prstGeom prst="rect">
            <a:avLst/>
          </a:prstGeom>
          <a:gradFill flip="none" rotWithShape="1">
            <a:gsLst>
              <a:gs pos="0">
                <a:srgbClr val="A83F39"/>
              </a:gs>
              <a:gs pos="100000">
                <a:srgbClr val="DA5D4B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3" name="กราฟิก 12">
            <a:extLst>
              <a:ext uri="{FF2B5EF4-FFF2-40B4-BE49-F238E27FC236}">
                <a16:creationId xmlns:a16="http://schemas.microsoft.com/office/drawing/2014/main" id="{7EDF4B3A-DF68-477A-A4BC-C29812951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79476" r="10797" b="8775"/>
          <a:stretch/>
        </p:blipFill>
        <p:spPr>
          <a:xfrm>
            <a:off x="4709160" y="4297680"/>
            <a:ext cx="7482840" cy="2560320"/>
          </a:xfrm>
          <a:prstGeom prst="rect">
            <a:avLst/>
          </a:prstGeom>
        </p:spPr>
      </p:pic>
      <p:sp>
        <p:nvSpPr>
          <p:cNvPr id="8" name="ตัวแทนรูปภาพ 7">
            <a:extLst>
              <a:ext uri="{FF2B5EF4-FFF2-40B4-BE49-F238E27FC236}">
                <a16:creationId xmlns:a16="http://schemas.microsoft.com/office/drawing/2014/main" id="{1F358817-C55D-4496-B07F-C234C31F6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26160"/>
            <a:ext cx="12192000" cy="327152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E808EC-E008-43DB-A211-AC144A6606B0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th-TH">
              <a:solidFill>
                <a:schemeClr val="bg1"/>
              </a:solidFill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BD433-A3C6-4DFF-8587-7568F60AEA6A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ตัวแทนข้อความ 16">
            <a:extLst>
              <a:ext uri="{FF2B5EF4-FFF2-40B4-BE49-F238E27FC236}">
                <a16:creationId xmlns:a16="http://schemas.microsoft.com/office/drawing/2014/main" id="{65E62BFA-A9E4-4419-A939-48A669A70C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4078" y="4524934"/>
            <a:ext cx="4545282" cy="460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ตัวแทนข้อความ 16">
            <a:extLst>
              <a:ext uri="{FF2B5EF4-FFF2-40B4-BE49-F238E27FC236}">
                <a16:creationId xmlns:a16="http://schemas.microsoft.com/office/drawing/2014/main" id="{54BF3F27-D314-4FDF-ADC0-3747108DE9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64078" y="5075757"/>
            <a:ext cx="9665922" cy="10533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6D98C1B-5A71-42A5-B634-0115EF3B1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กราฟิก 24">
            <a:extLst>
              <a:ext uri="{FF2B5EF4-FFF2-40B4-BE49-F238E27FC236}">
                <a16:creationId xmlns:a16="http://schemas.microsoft.com/office/drawing/2014/main" id="{6F7B8872-72D1-4B8F-A660-74AF3619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2CB537F-5FD6-4CD7-846B-872A50FA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02F1-C072-4BB2-9F24-E6BDF796F7DB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CA0EA66-C97C-45E4-8EEE-E96ED5D6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309F9AAF-A268-41A0-B061-CDD3D079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ตัวแทนรูปภาพ 10">
            <a:extLst>
              <a:ext uri="{FF2B5EF4-FFF2-40B4-BE49-F238E27FC236}">
                <a16:creationId xmlns:a16="http://schemas.microsoft.com/office/drawing/2014/main" id="{59349389-2A54-48F0-B8CB-5D9924F8E1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75840" y="1465724"/>
            <a:ext cx="9916160" cy="243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DB3C6CBE-E975-4A9D-8E52-A9EF38F900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320" y="2171838"/>
            <a:ext cx="1835834" cy="1758334"/>
          </a:xfrm>
          <a:prstGeom prst="rect">
            <a:avLst/>
          </a:prstGeom>
          <a:gradFill flip="none" rotWithShape="1">
            <a:gsLst>
              <a:gs pos="0">
                <a:srgbClr val="A83F39"/>
              </a:gs>
              <a:gs pos="100000">
                <a:srgbClr val="DA5D4B"/>
              </a:gs>
            </a:gsLst>
            <a:lin ang="16200000" scaled="1"/>
            <a:tileRect/>
          </a:gradFill>
        </p:spPr>
        <p:txBody>
          <a:bodyPr vert="vert270">
            <a:normAutofit/>
          </a:bodyPr>
          <a:lstStyle>
            <a:lvl1pPr marL="0" indent="0" algn="ctr">
              <a:lnSpc>
                <a:spcPct val="90000"/>
              </a:lnSpc>
              <a:spcBef>
                <a:spcPts val="1800"/>
              </a:spcBef>
              <a:buNone/>
              <a:defRPr sz="28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ตัวแทนข้อความ 16">
            <a:extLst>
              <a:ext uri="{FF2B5EF4-FFF2-40B4-BE49-F238E27FC236}">
                <a16:creationId xmlns:a16="http://schemas.microsoft.com/office/drawing/2014/main" id="{6EDD3AFD-19D3-4DFB-AE9E-598C3AAE10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731" y="4089405"/>
            <a:ext cx="648275" cy="623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rgbClr val="922E3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pPr lvl="0"/>
            <a:r>
              <a:rPr lang="th-TH" dirty="0"/>
              <a:t>01</a:t>
            </a:r>
          </a:p>
        </p:txBody>
      </p:sp>
      <p:sp>
        <p:nvSpPr>
          <p:cNvPr id="20" name="ตัวแทนข้อความ 16">
            <a:extLst>
              <a:ext uri="{FF2B5EF4-FFF2-40B4-BE49-F238E27FC236}">
                <a16:creationId xmlns:a16="http://schemas.microsoft.com/office/drawing/2014/main" id="{B9E52311-8E27-4939-8B04-CEFE7BF7F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61855" y="4089405"/>
            <a:ext cx="4384675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ตัวแทนข้อความ 16">
            <a:extLst>
              <a:ext uri="{FF2B5EF4-FFF2-40B4-BE49-F238E27FC236}">
                <a16:creationId xmlns:a16="http://schemas.microsoft.com/office/drawing/2014/main" id="{741806A5-0B3A-465E-A073-952285DB7E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61855" y="4545259"/>
            <a:ext cx="4384675" cy="5014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ตัวแทนข้อความ 16">
            <a:extLst>
              <a:ext uri="{FF2B5EF4-FFF2-40B4-BE49-F238E27FC236}">
                <a16:creationId xmlns:a16="http://schemas.microsoft.com/office/drawing/2014/main" id="{A86FD374-2241-434B-9E9C-3CA6050217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731" y="5239795"/>
            <a:ext cx="648275" cy="623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rgbClr val="922E3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pPr lvl="0"/>
            <a:r>
              <a:rPr lang="th-TH" dirty="0"/>
              <a:t>02</a:t>
            </a:r>
          </a:p>
        </p:txBody>
      </p:sp>
      <p:sp>
        <p:nvSpPr>
          <p:cNvPr id="23" name="ตัวแทนข้อความ 16">
            <a:extLst>
              <a:ext uri="{FF2B5EF4-FFF2-40B4-BE49-F238E27FC236}">
                <a16:creationId xmlns:a16="http://schemas.microsoft.com/office/drawing/2014/main" id="{1B340D7B-75CB-42FB-999C-D2026501DD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61856" y="5239795"/>
            <a:ext cx="4384674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ตัวแทนข้อความ 16">
            <a:extLst>
              <a:ext uri="{FF2B5EF4-FFF2-40B4-BE49-F238E27FC236}">
                <a16:creationId xmlns:a16="http://schemas.microsoft.com/office/drawing/2014/main" id="{C3673965-A31E-4F67-90ED-30BB6A8C83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61856" y="5695649"/>
            <a:ext cx="4384674" cy="5014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ตัวแทนข้อความ 16">
            <a:extLst>
              <a:ext uri="{FF2B5EF4-FFF2-40B4-BE49-F238E27FC236}">
                <a16:creationId xmlns:a16="http://schemas.microsoft.com/office/drawing/2014/main" id="{7230CE38-F35D-4F91-B62E-20881E77C1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9302" y="4120754"/>
            <a:ext cx="648275" cy="623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rgbClr val="922E3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pPr lvl="0"/>
            <a:r>
              <a:rPr lang="th-TH" dirty="0"/>
              <a:t>03</a:t>
            </a:r>
          </a:p>
        </p:txBody>
      </p:sp>
      <p:sp>
        <p:nvSpPr>
          <p:cNvPr id="32" name="ตัวแทนข้อความ 16">
            <a:extLst>
              <a:ext uri="{FF2B5EF4-FFF2-40B4-BE49-F238E27FC236}">
                <a16:creationId xmlns:a16="http://schemas.microsoft.com/office/drawing/2014/main" id="{FF4D7EB5-6B98-4E80-A684-0C136BE675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32426" y="4120754"/>
            <a:ext cx="4384675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ตัวแทนข้อความ 16">
            <a:extLst>
              <a:ext uri="{FF2B5EF4-FFF2-40B4-BE49-F238E27FC236}">
                <a16:creationId xmlns:a16="http://schemas.microsoft.com/office/drawing/2014/main" id="{D22FD511-571C-451F-ACC5-1867DA6034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32426" y="4576608"/>
            <a:ext cx="4384675" cy="5014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ตัวแทนข้อความ 16">
            <a:extLst>
              <a:ext uri="{FF2B5EF4-FFF2-40B4-BE49-F238E27FC236}">
                <a16:creationId xmlns:a16="http://schemas.microsoft.com/office/drawing/2014/main" id="{4B423A04-9E97-4A32-A5AE-A6425AAD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302" y="5271144"/>
            <a:ext cx="648275" cy="623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rgbClr val="922E3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pPr lvl="0"/>
            <a:r>
              <a:rPr lang="th-TH" dirty="0"/>
              <a:t>04</a:t>
            </a:r>
          </a:p>
        </p:txBody>
      </p:sp>
      <p:sp>
        <p:nvSpPr>
          <p:cNvPr id="35" name="ตัวแทนข้อความ 16">
            <a:extLst>
              <a:ext uri="{FF2B5EF4-FFF2-40B4-BE49-F238E27FC236}">
                <a16:creationId xmlns:a16="http://schemas.microsoft.com/office/drawing/2014/main" id="{40F2E8B9-C4EA-4D46-9088-88CB60AD99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2427" y="5271144"/>
            <a:ext cx="4384674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ตัวแทนข้อความ 16">
            <a:extLst>
              <a:ext uri="{FF2B5EF4-FFF2-40B4-BE49-F238E27FC236}">
                <a16:creationId xmlns:a16="http://schemas.microsoft.com/office/drawing/2014/main" id="{7B895BE4-37F4-4084-855D-045671B269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2427" y="5726998"/>
            <a:ext cx="4384674" cy="5014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ตัวแทนข้อความ 16">
            <a:extLst>
              <a:ext uri="{FF2B5EF4-FFF2-40B4-BE49-F238E27FC236}">
                <a16:creationId xmlns:a16="http://schemas.microsoft.com/office/drawing/2014/main" id="{6460D90E-224E-4DF5-9FDD-60A27F31AF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255636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ตัวแทนข้อความ 16">
            <a:extLst>
              <a:ext uri="{FF2B5EF4-FFF2-40B4-BE49-F238E27FC236}">
                <a16:creationId xmlns:a16="http://schemas.microsoft.com/office/drawing/2014/main" id="{CCF07C53-EC96-48AF-BB9F-ACFE746E2A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841316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EA227F8D-A7ED-4D1A-9DA9-CF6E5B6F0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กราฟิก 9">
            <a:extLst>
              <a:ext uri="{FF2B5EF4-FFF2-40B4-BE49-F238E27FC236}">
                <a16:creationId xmlns:a16="http://schemas.microsoft.com/office/drawing/2014/main" id="{AE2FAC75-9F39-48DC-9079-4BC7A57C2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CB889654-53D6-4D14-B4B7-C8533B88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DD38-D3F1-4454-BCBC-7347FBB9999C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ECE09721-60A7-4322-93DE-87BD3988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8616E79-82E0-49E9-80A8-676BCDD1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7" name="ตัวแทนรูปภาพ 6">
            <a:extLst>
              <a:ext uri="{FF2B5EF4-FFF2-40B4-BE49-F238E27FC236}">
                <a16:creationId xmlns:a16="http://schemas.microsoft.com/office/drawing/2014/main" id="{42D6A612-35B9-45C7-BFCB-084E72D2B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350" y="955141"/>
            <a:ext cx="11437938" cy="347613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9" name="ตัวแทนข้อความ 8">
            <a:extLst>
              <a:ext uri="{FF2B5EF4-FFF2-40B4-BE49-F238E27FC236}">
                <a16:creationId xmlns:a16="http://schemas.microsoft.com/office/drawing/2014/main" id="{F4CA5CEA-FD75-4B93-B1EF-B0C1FAC0DC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7350" y="4431347"/>
            <a:ext cx="4298950" cy="571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ตัวแทนข้อความ 10">
            <a:extLst>
              <a:ext uri="{FF2B5EF4-FFF2-40B4-BE49-F238E27FC236}">
                <a16:creationId xmlns:a16="http://schemas.microsoft.com/office/drawing/2014/main" id="{A66D0EB6-B0DF-4800-8B51-FF82BA5AB3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7350" y="4941402"/>
            <a:ext cx="11437938" cy="13273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75000"/>
              </a:lnSpc>
              <a:buNone/>
              <a:defRPr sz="240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679F34F-0470-4CAE-BB0E-B59A9040E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7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กราฟิก 16">
            <a:extLst>
              <a:ext uri="{FF2B5EF4-FFF2-40B4-BE49-F238E27FC236}">
                <a16:creationId xmlns:a16="http://schemas.microsoft.com/office/drawing/2014/main" id="{805C309F-87D6-4393-B3C4-86081019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DB15875-98D3-48C9-8C7E-6A420421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ECE7-D4E6-465E-85B4-BA43E3481CDA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371F723-670D-4A50-BC9B-89B0146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6DAF68F2-4DAC-46ED-A685-987ED11C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แทนรูปภาพ 10">
            <a:extLst>
              <a:ext uri="{FF2B5EF4-FFF2-40B4-BE49-F238E27FC236}">
                <a16:creationId xmlns:a16="http://schemas.microsoft.com/office/drawing/2014/main" id="{ACD74B93-1E45-43AB-85EB-59E0B7C558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469947"/>
            <a:ext cx="5588978" cy="30978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9" name="ตัวแทนข้อความ 16">
            <a:extLst>
              <a:ext uri="{FF2B5EF4-FFF2-40B4-BE49-F238E27FC236}">
                <a16:creationId xmlns:a16="http://schemas.microsoft.com/office/drawing/2014/main" id="{42DC63E4-8819-464A-9390-83FF4FC7DA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658494"/>
            <a:ext cx="4384675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ตัวแทนข้อความ 16">
            <a:extLst>
              <a:ext uri="{FF2B5EF4-FFF2-40B4-BE49-F238E27FC236}">
                <a16:creationId xmlns:a16="http://schemas.microsoft.com/office/drawing/2014/main" id="{AD7CB163-FE94-4B2A-B4F9-80797E019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5114347"/>
            <a:ext cx="4384675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ตัวแทนรูปภาพ 10">
            <a:extLst>
              <a:ext uri="{FF2B5EF4-FFF2-40B4-BE49-F238E27FC236}">
                <a16:creationId xmlns:a16="http://schemas.microsoft.com/office/drawing/2014/main" id="{88B06A7E-BDFA-41EE-857F-3DA867A78F8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260123" y="1469947"/>
            <a:ext cx="5588979" cy="30978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65000"/>
                  </a:schemeClr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r>
              <a:rPr lang="en-US"/>
              <a:t>Click icon to add picture</a:t>
            </a:r>
            <a:endParaRPr lang="th-TH" dirty="0"/>
          </a:p>
        </p:txBody>
      </p:sp>
      <p:sp>
        <p:nvSpPr>
          <p:cNvPr id="15" name="ตัวแทนข้อความ 16">
            <a:extLst>
              <a:ext uri="{FF2B5EF4-FFF2-40B4-BE49-F238E27FC236}">
                <a16:creationId xmlns:a16="http://schemas.microsoft.com/office/drawing/2014/main" id="{037A6948-B974-4F44-ABD9-D5001C49A6A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794" y="4658494"/>
            <a:ext cx="4384675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ตัวแทนข้อความ 16">
            <a:extLst>
              <a:ext uri="{FF2B5EF4-FFF2-40B4-BE49-F238E27FC236}">
                <a16:creationId xmlns:a16="http://schemas.microsoft.com/office/drawing/2014/main" id="{30C584E6-8694-466D-9787-5FCB25AA16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66794" y="5114347"/>
            <a:ext cx="4384675" cy="9427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ตัวแทนข้อความ 16">
            <a:extLst>
              <a:ext uri="{FF2B5EF4-FFF2-40B4-BE49-F238E27FC236}">
                <a16:creationId xmlns:a16="http://schemas.microsoft.com/office/drawing/2014/main" id="{A2C54704-DEE6-4D99-A29E-8C3DB0DF69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255636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ตัวแทนข้อความ 16">
            <a:extLst>
              <a:ext uri="{FF2B5EF4-FFF2-40B4-BE49-F238E27FC236}">
                <a16:creationId xmlns:a16="http://schemas.microsoft.com/office/drawing/2014/main" id="{86B2055F-E184-428F-88F7-831544F407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841316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52F1B2FE-C21E-43B4-944B-507B0C0F3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กราฟิก 21">
            <a:extLst>
              <a:ext uri="{FF2B5EF4-FFF2-40B4-BE49-F238E27FC236}">
                <a16:creationId xmlns:a16="http://schemas.microsoft.com/office/drawing/2014/main" id="{57BCE998-41C6-418C-9CDD-FFF0DD7E6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D2CDA47-8A89-463A-A2BA-5E0E2417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D02F2-0C46-490D-ABE3-4B14DBA2AE1B}" type="datetime1">
              <a:rPr lang="th-TH" smtClean="0"/>
              <a:t>09/04/67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C26E534-DD06-4F9B-B8B0-C0E7F89A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201D786-586B-40D3-997C-A7904CDD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แทนข้อความ 16">
            <a:extLst>
              <a:ext uri="{FF2B5EF4-FFF2-40B4-BE49-F238E27FC236}">
                <a16:creationId xmlns:a16="http://schemas.microsoft.com/office/drawing/2014/main" id="{EDA4DF75-8A72-478A-94BA-D86D46E680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ตัวแทนข้อความ 16">
            <a:extLst>
              <a:ext uri="{FF2B5EF4-FFF2-40B4-BE49-F238E27FC236}">
                <a16:creationId xmlns:a16="http://schemas.microsoft.com/office/drawing/2014/main" id="{FE3B52DB-7F37-4C56-9289-CFEE99B613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ตัวแทนข้อความ 16">
            <a:extLst>
              <a:ext uri="{FF2B5EF4-FFF2-40B4-BE49-F238E27FC236}">
                <a16:creationId xmlns:a16="http://schemas.microsoft.com/office/drawing/2014/main" id="{5731FF5D-6514-4EC9-9553-CE40B4A0A1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1560" y="260524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ตัวแทนข้อความ 16">
            <a:extLst>
              <a:ext uri="{FF2B5EF4-FFF2-40B4-BE49-F238E27FC236}">
                <a16:creationId xmlns:a16="http://schemas.microsoft.com/office/drawing/2014/main" id="{835B2DA6-10CD-429D-B323-02EEC4EA66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94860" y="1765766"/>
            <a:ext cx="3002280" cy="722952"/>
          </a:xfrm>
          <a:prstGeom prst="rect">
            <a:avLst/>
          </a:prstGeom>
          <a:solidFill>
            <a:srgbClr val="A83F39"/>
          </a:solidFill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ตัวแทนข้อความ 16">
            <a:extLst>
              <a:ext uri="{FF2B5EF4-FFF2-40B4-BE49-F238E27FC236}">
                <a16:creationId xmlns:a16="http://schemas.microsoft.com/office/drawing/2014/main" id="{A4E206E5-9FC8-44B8-AC35-511196CD98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860" y="260524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ตัวแทนข้อความ 16">
            <a:extLst>
              <a:ext uri="{FF2B5EF4-FFF2-40B4-BE49-F238E27FC236}">
                <a16:creationId xmlns:a16="http://schemas.microsoft.com/office/drawing/2014/main" id="{81531DC1-703F-4C34-AB5D-54DA1BABE8C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38160" y="1765766"/>
            <a:ext cx="3002280" cy="722952"/>
          </a:xfrm>
          <a:prstGeom prst="rect">
            <a:avLst/>
          </a:prstGeom>
          <a:solidFill>
            <a:srgbClr val="922E31"/>
          </a:solidFill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ตัวแทนข้อความ 16">
            <a:extLst>
              <a:ext uri="{FF2B5EF4-FFF2-40B4-BE49-F238E27FC236}">
                <a16:creationId xmlns:a16="http://schemas.microsoft.com/office/drawing/2014/main" id="{30873B7B-2B1A-472D-A3D6-52DE96D6EF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38160" y="260524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ตัวแทนข้อความ 16">
            <a:extLst>
              <a:ext uri="{FF2B5EF4-FFF2-40B4-BE49-F238E27FC236}">
                <a16:creationId xmlns:a16="http://schemas.microsoft.com/office/drawing/2014/main" id="{D61487D2-ED03-400A-BE7E-C17004E55FA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1560" y="383079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ตัวแทนข้อความ 16">
            <a:extLst>
              <a:ext uri="{FF2B5EF4-FFF2-40B4-BE49-F238E27FC236}">
                <a16:creationId xmlns:a16="http://schemas.microsoft.com/office/drawing/2014/main" id="{C70302C2-9AA1-429A-B64C-9DC9B0183A2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94860" y="383079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ตัวแทนข้อความ 16">
            <a:extLst>
              <a:ext uri="{FF2B5EF4-FFF2-40B4-BE49-F238E27FC236}">
                <a16:creationId xmlns:a16="http://schemas.microsoft.com/office/drawing/2014/main" id="{642EC345-04AD-4031-9185-48DC54291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8160" y="3830790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ตัวแทนข้อความ 16">
            <a:extLst>
              <a:ext uri="{FF2B5EF4-FFF2-40B4-BE49-F238E27FC236}">
                <a16:creationId xmlns:a16="http://schemas.microsoft.com/office/drawing/2014/main" id="{507DFFD8-5C77-43E5-87AC-04CBC82B321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51560" y="5061738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ตัวแทนข้อความ 16">
            <a:extLst>
              <a:ext uri="{FF2B5EF4-FFF2-40B4-BE49-F238E27FC236}">
                <a16:creationId xmlns:a16="http://schemas.microsoft.com/office/drawing/2014/main" id="{0B0A46CB-9F4B-402F-81BB-2DC58633E3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94860" y="5061738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ตัวแทนข้อความ 16">
            <a:extLst>
              <a:ext uri="{FF2B5EF4-FFF2-40B4-BE49-F238E27FC236}">
                <a16:creationId xmlns:a16="http://schemas.microsoft.com/office/drawing/2014/main" id="{DAC28E04-08F3-4F2F-B2DA-A71CD82CBA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38160" y="5061738"/>
            <a:ext cx="3002280" cy="11633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ตัวแทนข้อความ 16">
            <a:extLst>
              <a:ext uri="{FF2B5EF4-FFF2-40B4-BE49-F238E27FC236}">
                <a16:creationId xmlns:a16="http://schemas.microsoft.com/office/drawing/2014/main" id="{7D87E3A4-0B18-4D52-8757-13E3AA9A89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1560" y="1765766"/>
            <a:ext cx="3002280" cy="722952"/>
          </a:xfrm>
          <a:prstGeom prst="rect">
            <a:avLst/>
          </a:prstGeom>
          <a:solidFill>
            <a:srgbClr val="DA5D4B"/>
          </a:solidFill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bg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5C74A91E-C0E1-4F6C-8A25-BC718B429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กราฟิก 11">
            <a:extLst>
              <a:ext uri="{FF2B5EF4-FFF2-40B4-BE49-F238E27FC236}">
                <a16:creationId xmlns:a16="http://schemas.microsoft.com/office/drawing/2014/main" id="{0947A95E-E004-4066-BBE4-FAB1BB4F5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26" t="64222" r="10797" b="8775"/>
          <a:stretch/>
        </p:blipFill>
        <p:spPr>
          <a:xfrm>
            <a:off x="4709160" y="973335"/>
            <a:ext cx="7482840" cy="5884665"/>
          </a:xfrm>
          <a:prstGeom prst="rect">
            <a:avLst/>
          </a:prstGeom>
        </p:spPr>
      </p:pic>
      <p:sp>
        <p:nvSpPr>
          <p:cNvPr id="7" name="ตัวแทนหมายเลขสไลด์ 4">
            <a:extLst>
              <a:ext uri="{FF2B5EF4-FFF2-40B4-BE49-F238E27FC236}">
                <a16:creationId xmlns:a16="http://schemas.microsoft.com/office/drawing/2014/main" id="{5C619743-85B3-4599-833D-7DB5E21D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9" name="ตัวแทนวันที่ 2">
            <a:extLst>
              <a:ext uri="{FF2B5EF4-FFF2-40B4-BE49-F238E27FC236}">
                <a16:creationId xmlns:a16="http://schemas.microsoft.com/office/drawing/2014/main" id="{847987ED-D646-4B2F-85E7-3912BF90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A3FDB90-BD8B-4383-BB99-0DD894C77668}" type="datetime1">
              <a:rPr lang="th-TH" smtClean="0"/>
              <a:t>09/04/67</a:t>
            </a:fld>
            <a:endParaRPr lang="th-TH" dirty="0"/>
          </a:p>
        </p:txBody>
      </p:sp>
      <p:sp>
        <p:nvSpPr>
          <p:cNvPr id="11" name="ตัวแทนท้ายกระดาษ 3">
            <a:extLst>
              <a:ext uri="{FF2B5EF4-FFF2-40B4-BE49-F238E27FC236}">
                <a16:creationId xmlns:a16="http://schemas.microsoft.com/office/drawing/2014/main" id="{151FE45B-C5EA-4656-9F68-A37ACEC1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16" name="ตัวแทนข้อความ 16">
            <a:extLst>
              <a:ext uri="{FF2B5EF4-FFF2-40B4-BE49-F238E27FC236}">
                <a16:creationId xmlns:a16="http://schemas.microsoft.com/office/drawing/2014/main" id="{65849929-3916-4D9C-8F6C-E6C1203E0D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552712"/>
            <a:ext cx="5958841" cy="6286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 b="0">
                <a:solidFill>
                  <a:srgbClr val="922E31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ตัวแทนข้อความ 16">
            <a:extLst>
              <a:ext uri="{FF2B5EF4-FFF2-40B4-BE49-F238E27FC236}">
                <a16:creationId xmlns:a16="http://schemas.microsoft.com/office/drawing/2014/main" id="{F33F1323-832A-469D-A9CF-B893A263205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51758" y="1138392"/>
            <a:ext cx="5958842" cy="4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rgbClr val="DA5D4B"/>
                </a:solidFill>
                <a:latin typeface="MorKhor 1" panose="020B0500040200020003" pitchFamily="34" charset="-34"/>
                <a:cs typeface="MorKhor 1" panose="020B0500040200020003" pitchFamily="34" charset="-34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B13E69-50B9-4F51-9B7D-80AC2EF1A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1" y="477254"/>
            <a:ext cx="721669" cy="12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C7D8-CD25-4468-AD87-D040207B27EF}" type="datetime1">
              <a:rPr lang="th-TH" smtClean="0"/>
              <a:t>09/04/67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5" r:id="rId3"/>
    <p:sldLayoutId id="2147483660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4" r:id="rId11"/>
    <p:sldLayoutId id="2147483669" r:id="rId12"/>
    <p:sldLayoutId id="2147483670" r:id="rId13"/>
    <p:sldLayoutId id="2147483671" r:id="rId14"/>
    <p:sldLayoutId id="21474836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C9FBE-A5C4-4A8D-A96D-536B9FFE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pPr/>
              <a:t>1</a:t>
            </a:fld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F4B2-5CA0-4682-A758-0A55F69198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1341" y="2151008"/>
            <a:ext cx="11304493" cy="2322377"/>
          </a:xfrm>
        </p:spPr>
        <p:txBody>
          <a:bodyPr/>
          <a:lstStyle/>
          <a:p>
            <a:pPr algn="l"/>
            <a:r>
              <a:rPr lang="en-US" sz="5400" dirty="0"/>
              <a:t>Bridge Model for Individualized Digital </a:t>
            </a:r>
            <a:r>
              <a:rPr lang="en-US" sz="5400" dirty="0" err="1"/>
              <a:t>NasoAlveolar</a:t>
            </a:r>
            <a:r>
              <a:rPr lang="en-US" sz="5400" dirty="0"/>
              <a:t> Molding using Uniform Cross-Section Elliptic Segment</a:t>
            </a:r>
            <a:endParaRPr lang="th-TH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127FC-42AF-4A0E-8DF5-1CFA85BDD6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29" y="3854077"/>
            <a:ext cx="11555506" cy="9683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sz="2400" dirty="0">
                <a:solidFill>
                  <a:srgbClr val="F4750C"/>
                </a:solidFill>
              </a:rPr>
              <a:t>H. Parakarn</a:t>
            </a:r>
            <a:r>
              <a:rPr lang="en-US" sz="2400" baseline="30000" dirty="0">
                <a:solidFill>
                  <a:srgbClr val="F4750C"/>
                </a:solidFill>
              </a:rPr>
              <a:t>1</a:t>
            </a:r>
            <a:r>
              <a:rPr lang="en-US" sz="2400" dirty="0">
                <a:solidFill>
                  <a:srgbClr val="F4750C"/>
                </a:solidFill>
              </a:rPr>
              <a:t>, B. Wangsrimongkol</a:t>
            </a:r>
            <a:r>
              <a:rPr lang="en-US" sz="2400" baseline="30000" dirty="0">
                <a:solidFill>
                  <a:srgbClr val="F4750C"/>
                </a:solidFill>
              </a:rPr>
              <a:t>1</a:t>
            </a:r>
            <a:r>
              <a:rPr lang="en-US" sz="2400" dirty="0">
                <a:solidFill>
                  <a:srgbClr val="F4750C"/>
                </a:solidFill>
              </a:rPr>
              <a:t>, N. Eua-Anan</a:t>
            </a:r>
            <a:r>
              <a:rPr lang="en-US" sz="2400" baseline="30000" dirty="0">
                <a:solidFill>
                  <a:srgbClr val="F4750C"/>
                </a:solidFill>
              </a:rPr>
              <a:t>2</a:t>
            </a:r>
            <a:r>
              <a:rPr lang="en-US" sz="2400" dirty="0">
                <a:solidFill>
                  <a:srgbClr val="F4750C"/>
                </a:solidFill>
              </a:rPr>
              <a:t>, and T. Katanyukul</a:t>
            </a:r>
            <a:r>
              <a:rPr lang="en-US" sz="2400" baseline="30000" dirty="0">
                <a:solidFill>
                  <a:srgbClr val="F4750C"/>
                </a:solidFill>
              </a:rPr>
              <a:t>2</a:t>
            </a:r>
          </a:p>
          <a:p>
            <a:pPr marL="0" indent="0" algn="r">
              <a:buNone/>
            </a:pPr>
            <a:r>
              <a:rPr lang="en-US" sz="2000" baseline="300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Faculty of Dentistry and </a:t>
            </a:r>
            <a:r>
              <a:rPr lang="en-US" sz="20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Faculty of Engineering,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Khon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Kaen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University, Thailand</a:t>
            </a:r>
            <a:endParaRPr lang="th-TH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4A7947-05E3-4ABC-98F4-59CD8D68AA3C}"/>
              </a:ext>
            </a:extLst>
          </p:cNvPr>
          <p:cNvSpPr txBox="1">
            <a:spLocks/>
          </p:cNvSpPr>
          <p:nvPr/>
        </p:nvSpPr>
        <p:spPr>
          <a:xfrm>
            <a:off x="137932" y="5913879"/>
            <a:ext cx="11215868" cy="6250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7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orKhor 1" panose="020B0500040200020003" pitchFamily="34" charset="-34"/>
                <a:ea typeface="+mn-ea"/>
                <a:cs typeface="MorKhor 1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solidFill>
                  <a:srgbClr val="602E04"/>
                </a:solidFill>
              </a:rPr>
              <a:t>ITTA 2024, 23-25 April, Baku, Azerbaijan</a:t>
            </a:r>
            <a:endParaRPr lang="th-TH" i="1" dirty="0">
              <a:solidFill>
                <a:srgbClr val="602E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2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6401" y="552712"/>
            <a:ext cx="9677400" cy="628631"/>
          </a:xfrm>
        </p:spPr>
        <p:txBody>
          <a:bodyPr/>
          <a:lstStyle/>
          <a:p>
            <a:r>
              <a:rPr lang="en-US" dirty="0"/>
              <a:t>Working with 3D Geometry Data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/>
              <p:nvPr/>
            </p:nvSpPr>
            <p:spPr>
              <a:xfrm>
                <a:off x="7162800" y="1897980"/>
                <a:ext cx="4693920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Intraoral scan = 3D Geometry data</a:t>
                </a:r>
              </a:p>
              <a:p>
                <a:r>
                  <a:rPr lang="en-US" sz="2400" dirty="0"/>
                  <a:t>* vertices, edges, </a:t>
                </a:r>
                <a:r>
                  <a:rPr lang="en-US" sz="2400" b="1" dirty="0"/>
                  <a:t>faces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Face</a:t>
                </a:r>
              </a:p>
              <a:p>
                <a:r>
                  <a:rPr lang="en-US" sz="2400" dirty="0"/>
                  <a:t>* Vertices and edges</a:t>
                </a:r>
              </a:p>
              <a:p>
                <a:r>
                  <a:rPr lang="en-US" sz="2400" dirty="0"/>
                  <a:t>* Face normal vector</a:t>
                </a:r>
              </a:p>
              <a:p>
                <a:r>
                  <a:rPr lang="en-US" sz="2400" dirty="0"/>
                  <a:t>* </a:t>
                </a:r>
                <a:r>
                  <a:rPr lang="en-US" sz="2400" b="1" dirty="0"/>
                  <a:t>Face center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Face center,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th-T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897980"/>
                <a:ext cx="4693920" cy="4216539"/>
              </a:xfrm>
              <a:prstGeom prst="rect">
                <a:avLst/>
              </a:prstGeom>
              <a:blipFill>
                <a:blip r:embed="rId2"/>
                <a:stretch>
                  <a:fillRect l="-1948" t="-115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B4B731-BCA8-4B07-8E92-7784DF3D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59" y="1897980"/>
            <a:ext cx="2602791" cy="207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3978F-B4C8-4C3C-83D2-567628D53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558" y="4136768"/>
            <a:ext cx="2602791" cy="2065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3B503-E6FE-4281-AA05-18E84088E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91" b="3915"/>
          <a:stretch/>
        </p:blipFill>
        <p:spPr>
          <a:xfrm>
            <a:off x="4724400" y="1899855"/>
            <a:ext cx="2109026" cy="43020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2C615-00F6-4096-A865-AB24214F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922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274805"/>
            <a:ext cx="5958841" cy="628631"/>
          </a:xfrm>
        </p:spPr>
        <p:txBody>
          <a:bodyPr/>
          <a:lstStyle/>
          <a:p>
            <a:r>
              <a:rPr lang="en-US" dirty="0"/>
              <a:t>Elliptic Segment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6F21A-B991-40AE-AAEA-6A245545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7" y="2189246"/>
            <a:ext cx="3708326" cy="4287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/>
              <p:nvPr/>
            </p:nvSpPr>
            <p:spPr>
              <a:xfrm>
                <a:off x="4715434" y="1154647"/>
                <a:ext cx="7232725" cy="6793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Ridge identification</a:t>
                </a:r>
                <a:r>
                  <a:rPr lang="en-US" dirty="0"/>
                  <a:t> (shown in blue)</a:t>
                </a:r>
              </a:p>
              <a:p>
                <a:r>
                  <a:rPr lang="en-US" dirty="0"/>
                  <a:t>* Face </a:t>
                </a:r>
                <a:r>
                  <a:rPr lang="en-US" i="1" dirty="0"/>
                  <a:t>u</a:t>
                </a:r>
                <a:r>
                  <a:rPr lang="en-US" dirty="0"/>
                  <a:t> is identified as ridge if its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 </a:t>
                </a:r>
              </a:p>
              <a:p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Shape approximation</a:t>
                </a:r>
              </a:p>
              <a:p>
                <a:r>
                  <a:rPr lang="en-US" dirty="0"/>
                  <a:t>* Polar coordinate</a:t>
                </a:r>
              </a:p>
              <a:p>
                <a:r>
                  <a:rPr lang="en-US" b="0" dirty="0"/>
                  <a:t>	Face center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* Elliptic model (fixed center)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* Fit the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34" y="1154647"/>
                <a:ext cx="7232725" cy="6793270"/>
              </a:xfrm>
              <a:prstGeom prst="rect">
                <a:avLst/>
              </a:prstGeom>
              <a:blipFill>
                <a:blip r:embed="rId3"/>
                <a:stretch>
                  <a:fillRect l="-1771" t="-80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7FA23-2E5B-483E-ACAE-9540A9C3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98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60264" y="274805"/>
            <a:ext cx="9402183" cy="628631"/>
          </a:xfrm>
        </p:spPr>
        <p:txBody>
          <a:bodyPr/>
          <a:lstStyle/>
          <a:p>
            <a:r>
              <a:rPr lang="en-US" dirty="0"/>
              <a:t>Cross Section: Learn from a Natural Ridge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794EF-64E3-44A4-B38D-C902832A4B9E}"/>
              </a:ext>
            </a:extLst>
          </p:cNvPr>
          <p:cNvSpPr txBox="1"/>
          <p:nvPr/>
        </p:nvSpPr>
        <p:spPr>
          <a:xfrm>
            <a:off x="4715434" y="1154647"/>
            <a:ext cx="7232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do we model the cross section?</a:t>
            </a:r>
            <a:endParaRPr lang="en-US" dirty="0"/>
          </a:p>
          <a:p>
            <a:r>
              <a:rPr lang="en-US" dirty="0"/>
              <a:t>* Learn from the natural cross section.</a:t>
            </a:r>
          </a:p>
          <a:p>
            <a:br>
              <a:rPr lang="en-US" dirty="0">
                <a:solidFill>
                  <a:srgbClr val="C00000"/>
                </a:solidFill>
              </a:rPr>
            </a:br>
            <a:endParaRPr lang="en-US" dirty="0"/>
          </a:p>
          <a:p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5EC70-EE5F-41E1-B9CE-FF54EB8FF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64" y="2309385"/>
            <a:ext cx="6201784" cy="203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5F5A6-BD50-4D0A-B464-DB91DAA2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64" y="4441300"/>
            <a:ext cx="6201783" cy="2030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1B19C-3E13-49BA-B3B9-8054C82CCA9A}"/>
              </a:ext>
            </a:extLst>
          </p:cNvPr>
          <p:cNvSpPr txBox="1"/>
          <p:nvPr/>
        </p:nvSpPr>
        <p:spPr>
          <a:xfrm>
            <a:off x="8068236" y="3030597"/>
            <a:ext cx="299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shape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31F06-36B8-43E3-B5E0-CF0D70568B21}"/>
              </a:ext>
            </a:extLst>
          </p:cNvPr>
          <p:cNvSpPr txBox="1"/>
          <p:nvPr/>
        </p:nvSpPr>
        <p:spPr>
          <a:xfrm>
            <a:off x="8068236" y="5195020"/>
            <a:ext cx="299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Ellipse shape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695F50-5E6C-449D-87B5-50286B37CACC}"/>
                  </a:ext>
                </a:extLst>
              </p:cNvPr>
              <p:cNvSpPr txBox="1"/>
              <p:nvPr/>
            </p:nvSpPr>
            <p:spPr>
              <a:xfrm>
                <a:off x="4973512" y="4102746"/>
                <a:ext cx="28437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695F50-5E6C-449D-87B5-50286B37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12" y="4102746"/>
                <a:ext cx="2843710" cy="338554"/>
              </a:xfrm>
              <a:prstGeom prst="rect">
                <a:avLst/>
              </a:prstGeom>
              <a:blipFill>
                <a:blip r:embed="rId4"/>
                <a:stretch>
                  <a:fillRect t="-535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605C3-A88D-4B11-8CA4-AFEBE8ED2EC7}"/>
                  </a:ext>
                </a:extLst>
              </p:cNvPr>
              <p:cNvSpPr txBox="1"/>
              <p:nvPr/>
            </p:nvSpPr>
            <p:spPr>
              <a:xfrm>
                <a:off x="4973514" y="6234661"/>
                <a:ext cx="28437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605C3-A88D-4B11-8CA4-AFEBE8ED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514" y="6234661"/>
                <a:ext cx="2843710" cy="338554"/>
              </a:xfrm>
              <a:prstGeom prst="rect">
                <a:avLst/>
              </a:prstGeom>
              <a:blipFill>
                <a:blip r:embed="rId5"/>
                <a:stretch>
                  <a:fillRect t="-545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B3569A3-E340-43A9-9516-DFAC48FC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27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51759" y="274805"/>
            <a:ext cx="5958841" cy="628631"/>
          </a:xfrm>
        </p:spPr>
        <p:txBody>
          <a:bodyPr/>
          <a:lstStyle/>
          <a:p>
            <a:r>
              <a:rPr lang="en-US" dirty="0"/>
              <a:t>Cross Section: Natural Ridge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/>
              <p:nvPr/>
            </p:nvSpPr>
            <p:spPr>
              <a:xfrm>
                <a:off x="8032377" y="2208189"/>
                <a:ext cx="391578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What we have learned:</a:t>
                </a:r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* Ellipse captures the natural shape much better than circle.</a:t>
                </a:r>
              </a:p>
              <a:p>
                <a:br>
                  <a:rPr lang="en-US" dirty="0"/>
                </a:br>
                <a:r>
                  <a:rPr lang="en-US" dirty="0"/>
                  <a:t>* Having datapoints in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reveals a natural outline of the ridge.</a:t>
                </a:r>
                <a:endParaRPr lang="th-T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377" y="2208189"/>
                <a:ext cx="3915783" cy="4401205"/>
              </a:xfrm>
              <a:prstGeom prst="rect">
                <a:avLst/>
              </a:prstGeom>
              <a:blipFill>
                <a:blip r:embed="rId2"/>
                <a:stretch>
                  <a:fillRect l="-3271" t="-1247" b="-207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515EC70-EE5F-41E1-B9CE-FF54EB8FF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12" y="2276877"/>
            <a:ext cx="6201784" cy="203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5F5A6-BD50-4D0A-B464-DB91DAA29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12" y="4441300"/>
            <a:ext cx="6201783" cy="2030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1B19C-3E13-49BA-B3B9-8054C82CCA9A}"/>
              </a:ext>
            </a:extLst>
          </p:cNvPr>
          <p:cNvSpPr txBox="1"/>
          <p:nvPr/>
        </p:nvSpPr>
        <p:spPr>
          <a:xfrm>
            <a:off x="331695" y="3030597"/>
            <a:ext cx="299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31F06-36B8-43E3-B5E0-CF0D70568B21}"/>
              </a:ext>
            </a:extLst>
          </p:cNvPr>
          <p:cNvSpPr txBox="1"/>
          <p:nvPr/>
        </p:nvSpPr>
        <p:spPr>
          <a:xfrm>
            <a:off x="331695" y="5195020"/>
            <a:ext cx="299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Ellipse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BDB1ED-BCD8-4688-875C-39980867B8A7}"/>
                  </a:ext>
                </a:extLst>
              </p:cNvPr>
              <p:cNvSpPr txBox="1"/>
              <p:nvPr/>
            </p:nvSpPr>
            <p:spPr>
              <a:xfrm>
                <a:off x="4910757" y="4057921"/>
                <a:ext cx="28437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BDB1ED-BCD8-4688-875C-3998086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757" y="4057921"/>
                <a:ext cx="2843710" cy="338554"/>
              </a:xfrm>
              <a:prstGeom prst="rect">
                <a:avLst/>
              </a:prstGeom>
              <a:blipFill>
                <a:blip r:embed="rId5"/>
                <a:stretch>
                  <a:fillRect t="-545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239BA9-69C8-4E6F-AAC9-7C456F9C4E7F}"/>
                  </a:ext>
                </a:extLst>
              </p:cNvPr>
              <p:cNvSpPr txBox="1"/>
              <p:nvPr/>
            </p:nvSpPr>
            <p:spPr>
              <a:xfrm>
                <a:off x="4910758" y="6234661"/>
                <a:ext cx="28437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239BA9-69C8-4E6F-AAC9-7C456F9C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758" y="6234661"/>
                <a:ext cx="2843710" cy="338554"/>
              </a:xfrm>
              <a:prstGeom prst="rect">
                <a:avLst/>
              </a:prstGeom>
              <a:blipFill>
                <a:blip r:embed="rId6"/>
                <a:stretch>
                  <a:fillRect t="-545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E79C3-CCF9-4AD2-915F-5636B778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088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513" y="274805"/>
            <a:ext cx="10074534" cy="628631"/>
          </a:xfrm>
        </p:spPr>
        <p:txBody>
          <a:bodyPr/>
          <a:lstStyle/>
          <a:p>
            <a:r>
              <a:rPr lang="en-US" dirty="0"/>
              <a:t>Natural Ridge to Cross-Section Outline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/>
              <p:nvPr/>
            </p:nvSpPr>
            <p:spPr>
              <a:xfrm>
                <a:off x="6678705" y="1793301"/>
                <a:ext cx="5269455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 </a:t>
                </a:r>
                <a:r>
                  <a:rPr lang="en-US" sz="2400" dirty="0">
                    <a:solidFill>
                      <a:schemeClr val="tx1"/>
                    </a:solidFill>
                  </a:rPr>
                  <a:t>Ridge datapoints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form point-cloud data.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* The outline of the cross-section is obtained by discretization (blue dashed).</a:t>
                </a:r>
              </a:p>
              <a:p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   *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M</a:t>
                </a:r>
                <a:r>
                  <a:rPr lang="en-US" sz="2400" dirty="0">
                    <a:solidFill>
                      <a:schemeClr val="tx1"/>
                    </a:solidFill>
                  </a:rPr>
                  <a:t> bins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   * bin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br>
                  <a:rPr lang="en-US" sz="2400" dirty="0"/>
                </a:br>
                <a:r>
                  <a:rPr lang="en-US" sz="2400" dirty="0"/>
                  <a:t>Note: with correction for global height.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* Smoothen out by linear interpolation (red).</a:t>
                </a:r>
                <a:endParaRPr lang="th-T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5794EF-64E3-44A4-B38D-C902832A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5" y="1793301"/>
                <a:ext cx="5269455" cy="4893647"/>
              </a:xfrm>
              <a:prstGeom prst="rect">
                <a:avLst/>
              </a:prstGeom>
              <a:blipFill>
                <a:blip r:embed="rId2"/>
                <a:stretch>
                  <a:fillRect l="-1852" t="-996" r="-694" b="-112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83D733-26F7-476A-9EB8-6F2D72F03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1793302"/>
            <a:ext cx="6323713" cy="49122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88B46-D0F4-4F68-880D-C1E9CFA9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082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513" y="274805"/>
            <a:ext cx="10074534" cy="628631"/>
          </a:xfrm>
        </p:spPr>
        <p:txBody>
          <a:bodyPr/>
          <a:lstStyle/>
          <a:p>
            <a:r>
              <a:rPr lang="en-US" dirty="0"/>
              <a:t>Cross-Section: Discretization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794EF-64E3-44A4-B38D-C902832A4B9E}"/>
              </a:ext>
            </a:extLst>
          </p:cNvPr>
          <p:cNvSpPr txBox="1"/>
          <p:nvPr/>
        </p:nvSpPr>
        <p:spPr>
          <a:xfrm>
            <a:off x="381000" y="5333999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higher resolution (mor</a:t>
            </a:r>
            <a:r>
              <a:rPr lang="en-US" sz="2400" dirty="0"/>
              <a:t>e bins) we use, the closer the approximation to the natural outline.  </a:t>
            </a:r>
            <a:endParaRPr lang="th-TH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A9E9A-2027-4A5B-B913-597956E3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82520"/>
            <a:ext cx="11430000" cy="33138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A7C9F-8F75-4308-A073-DF4C5C77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7726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513" y="274805"/>
            <a:ext cx="10074534" cy="628631"/>
          </a:xfrm>
        </p:spPr>
        <p:txBody>
          <a:bodyPr/>
          <a:lstStyle/>
          <a:p>
            <a:r>
              <a:rPr lang="en-US" dirty="0"/>
              <a:t>Creating The Bridge Model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EB7E-8C98-47B3-8ECE-29AA7F06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2" y="1345123"/>
            <a:ext cx="7208185" cy="50736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E8742-0D02-445A-8675-58D6418E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16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89FBA-6EDD-4F42-866A-9A991841367F}"/>
              </a:ext>
            </a:extLst>
          </p:cNvPr>
          <p:cNvSpPr txBox="1"/>
          <p:nvPr/>
        </p:nvSpPr>
        <p:spPr>
          <a:xfrm>
            <a:off x="403412" y="1981200"/>
            <a:ext cx="3290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bridge with</a:t>
            </a:r>
            <a:br>
              <a:rPr lang="en-US" dirty="0"/>
            </a:br>
            <a:r>
              <a:rPr lang="en-US" dirty="0"/>
              <a:t>* elliptic shape</a:t>
            </a:r>
            <a:br>
              <a:rPr lang="en-US" dirty="0"/>
            </a:br>
            <a:r>
              <a:rPr lang="en-US" dirty="0"/>
              <a:t>* uniform cross-section</a:t>
            </a:r>
          </a:p>
          <a:p>
            <a:br>
              <a:rPr lang="en-US" dirty="0"/>
            </a:br>
            <a:r>
              <a:rPr lang="en-US" dirty="0"/>
              <a:t>can be created using a common CAD operation, e.g., bevel in Blender.</a:t>
            </a:r>
          </a:p>
        </p:txBody>
      </p:sp>
    </p:spTree>
    <p:extLst>
      <p:ext uri="{BB962C8B-B14F-4D97-AF65-F5344CB8AC3E}">
        <p14:creationId xmlns:p14="http://schemas.microsoft.com/office/powerpoint/2010/main" val="387848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513" y="274805"/>
            <a:ext cx="10074534" cy="628631"/>
          </a:xfrm>
        </p:spPr>
        <p:txBody>
          <a:bodyPr/>
          <a:lstStyle/>
          <a:p>
            <a:r>
              <a:rPr lang="en-US" dirty="0"/>
              <a:t>Assessment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EB7E-8C98-47B3-8ECE-29AA7F06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62" y="1345123"/>
            <a:ext cx="7208185" cy="50736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E8742-0D02-445A-8675-58D6418E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17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89FBA-6EDD-4F42-866A-9A991841367F}"/>
              </a:ext>
            </a:extLst>
          </p:cNvPr>
          <p:cNvSpPr txBox="1"/>
          <p:nvPr/>
        </p:nvSpPr>
        <p:spPr>
          <a:xfrm>
            <a:off x="403412" y="1981200"/>
            <a:ext cx="3944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Subjective assessment by experts</a:t>
            </a:r>
          </a:p>
          <a:p>
            <a:br>
              <a:rPr lang="en-US" sz="2400" dirty="0"/>
            </a:br>
            <a:r>
              <a:rPr lang="en-US" sz="2400" dirty="0"/>
              <a:t>* Average quantitative score: 6.75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* Major concerns:</a:t>
            </a:r>
            <a:br>
              <a:rPr lang="en-US" sz="2400" dirty="0"/>
            </a:br>
            <a:r>
              <a:rPr lang="en-US" sz="2400" dirty="0"/>
              <a:t>   1. The coverage of the bridge is not sufficient.</a:t>
            </a:r>
            <a:br>
              <a:rPr lang="en-US" sz="2400" dirty="0"/>
            </a:br>
            <a:r>
              <a:rPr lang="en-US" sz="2400" dirty="0"/>
              <a:t>   2. Adjustability of the segment. </a:t>
            </a:r>
          </a:p>
        </p:txBody>
      </p:sp>
    </p:spTree>
    <p:extLst>
      <p:ext uri="{BB962C8B-B14F-4D97-AF65-F5344CB8AC3E}">
        <p14:creationId xmlns:p14="http://schemas.microsoft.com/office/powerpoint/2010/main" val="15703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0BE4-528B-4BB7-A3BB-918FD9439E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513" y="274805"/>
            <a:ext cx="10074534" cy="628631"/>
          </a:xfrm>
        </p:spPr>
        <p:txBody>
          <a:bodyPr/>
          <a:lstStyle/>
          <a:p>
            <a:r>
              <a:rPr lang="en-US" dirty="0"/>
              <a:t>Conclusion</a:t>
            </a:r>
            <a:endParaRPr lang="th-T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E8742-0D02-445A-8675-58D6418E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18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89FBA-6EDD-4F42-866A-9A991841367F}"/>
              </a:ext>
            </a:extLst>
          </p:cNvPr>
          <p:cNvSpPr txBox="1"/>
          <p:nvPr/>
        </p:nvSpPr>
        <p:spPr>
          <a:xfrm>
            <a:off x="403412" y="1981200"/>
            <a:ext cx="113851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 A pilot study on generating a 3D geometry of the bridge model---precursor to the </a:t>
            </a:r>
            <a:r>
              <a:rPr lang="en-US" sz="2400" dirty="0" err="1"/>
              <a:t>iDNAM</a:t>
            </a:r>
            <a:r>
              <a:rPr lang="en-US" sz="2400" dirty="0"/>
              <a:t> design.</a:t>
            </a:r>
          </a:p>
          <a:p>
            <a:endParaRPr lang="en-US" sz="2400" dirty="0"/>
          </a:p>
          <a:p>
            <a:r>
              <a:rPr lang="en-US" sz="2400" dirty="0"/>
              <a:t>* Achieving 3D geometry generation using low computation techniques: coordination transformation, ellipse modeling, discretization, linear interpolation, and common CAD operations. </a:t>
            </a:r>
          </a:p>
          <a:p>
            <a:br>
              <a:rPr lang="en-US" sz="2400" dirty="0"/>
            </a:br>
            <a:r>
              <a:rPr lang="en-US" sz="2400" dirty="0"/>
              <a:t>* Assessment shows viability of the key mechanisms in the approach, yet  reveals rooms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70301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วัดพระธาตุขามแก่น.jpg">
            <a:extLst>
              <a:ext uri="{FF2B5EF4-FFF2-40B4-BE49-F238E27FC236}">
                <a16:creationId xmlns:a16="http://schemas.microsoft.com/office/drawing/2014/main" id="{2E422976-EA76-4DF1-A3CF-7F835BB49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 b="28700"/>
          <a:stretch/>
        </p:blipFill>
        <p:spPr bwMode="auto">
          <a:xfrm>
            <a:off x="1086970" y="1526428"/>
            <a:ext cx="10018059" cy="48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9A2321-9AF7-4C3A-BDB4-C5F67BC9EA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6970" y="4168328"/>
            <a:ext cx="5029200" cy="565295"/>
          </a:xfrm>
        </p:spPr>
        <p:txBody>
          <a:bodyPr/>
          <a:lstStyle/>
          <a:p>
            <a:r>
              <a:rPr lang="en-US" sz="28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Təşəkkür</a:t>
            </a:r>
            <a:r>
              <a:rPr lang="en-US" sz="2800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edirəm</a:t>
            </a:r>
            <a:endParaRPr lang="th-TH" sz="2800" i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03961-7738-4FCE-BAEC-1B9D911D04F1}"/>
              </a:ext>
            </a:extLst>
          </p:cNvPr>
          <p:cNvSpPr/>
          <p:nvPr/>
        </p:nvSpPr>
        <p:spPr>
          <a:xfrm>
            <a:off x="553570" y="304572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Thank you</a:t>
            </a:r>
            <a:endParaRPr lang="th-TH" sz="4800" i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8F8BF-C039-4C60-9263-AF0AE0BB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19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B05E-362B-41E2-9AB4-7D7BE2653819}"/>
              </a:ext>
            </a:extLst>
          </p:cNvPr>
          <p:cNvSpPr txBox="1"/>
          <p:nvPr/>
        </p:nvSpPr>
        <p:spPr>
          <a:xfrm>
            <a:off x="988563" y="6347069"/>
            <a:ext cx="86180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image: https://commons.wikimedia.org/wiki/File:%E0%B8%A7%E0%B8%B1%E0%B8%94%E0%B8%9E%E0%B8%A3%E0%B8%B0%E0%B8%98%E0%B8%B2%E0%B8%95%E0%B8%B8%E0%B8%82%E0%B8%B2%E0%B8%A1%E0%B9%81%E0%B8%81%E0%B9%88%E0%B8%99.jpg</a:t>
            </a:r>
            <a:endParaRPr lang="th-TH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5DDA2-B04F-4253-A9BB-2AD3294AD96F}"/>
              </a:ext>
            </a:extLst>
          </p:cNvPr>
          <p:cNvSpPr txBox="1"/>
          <p:nvPr/>
        </p:nvSpPr>
        <p:spPr>
          <a:xfrm>
            <a:off x="7761195" y="5823999"/>
            <a:ext cx="33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400" dirty="0">
                <a:solidFill>
                  <a:srgbClr val="FF3399"/>
                </a:solidFill>
              </a:rPr>
              <a:t>วัดพระธาตุขามแก่น</a:t>
            </a:r>
            <a:r>
              <a:rPr lang="en-US" sz="1400" dirty="0">
                <a:solidFill>
                  <a:srgbClr val="FF3399"/>
                </a:solidFill>
              </a:rPr>
              <a:t> (</a:t>
            </a:r>
            <a:r>
              <a:rPr lang="en-US" sz="1400" dirty="0" err="1">
                <a:solidFill>
                  <a:srgbClr val="FF3399"/>
                </a:solidFill>
              </a:rPr>
              <a:t>Phrathat</a:t>
            </a:r>
            <a:r>
              <a:rPr lang="en-US" sz="1400" dirty="0">
                <a:solidFill>
                  <a:srgbClr val="FF3399"/>
                </a:solidFill>
              </a:rPr>
              <a:t> Kham </a:t>
            </a:r>
            <a:r>
              <a:rPr lang="en-US" sz="1400" dirty="0" err="1">
                <a:solidFill>
                  <a:srgbClr val="FF3399"/>
                </a:solidFill>
              </a:rPr>
              <a:t>Kaen</a:t>
            </a:r>
            <a:r>
              <a:rPr lang="en-US" sz="1400" dirty="0">
                <a:solidFill>
                  <a:srgbClr val="FF3399"/>
                </a:solidFill>
              </a:rPr>
              <a:t>)</a:t>
            </a:r>
            <a:br>
              <a:rPr lang="en-US" sz="1400" dirty="0">
                <a:solidFill>
                  <a:srgbClr val="FF3399"/>
                </a:solidFill>
              </a:rPr>
            </a:br>
            <a:r>
              <a:rPr lang="en-US" sz="1400" dirty="0" err="1">
                <a:solidFill>
                  <a:srgbClr val="FAA906"/>
                </a:solidFill>
              </a:rPr>
              <a:t>Khon</a:t>
            </a:r>
            <a:r>
              <a:rPr lang="en-US" sz="1400" dirty="0">
                <a:solidFill>
                  <a:srgbClr val="FAA906"/>
                </a:solidFill>
              </a:rPr>
              <a:t> </a:t>
            </a:r>
            <a:r>
              <a:rPr lang="en-US" sz="1400" dirty="0" err="1">
                <a:solidFill>
                  <a:srgbClr val="FAA906"/>
                </a:solidFill>
              </a:rPr>
              <a:t>Kaen</a:t>
            </a:r>
            <a:r>
              <a:rPr lang="en-US" sz="1400" dirty="0">
                <a:solidFill>
                  <a:srgbClr val="FAA906"/>
                </a:solidFill>
              </a:rPr>
              <a:t>, Thailand</a:t>
            </a:r>
            <a:endParaRPr lang="th-TH" sz="1400" dirty="0">
              <a:solidFill>
                <a:srgbClr val="FAA9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0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1DD09B-E2EC-42F9-9C22-0DAF743C03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Cleft Lip and Palate (CLP)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E030A-B317-44F4-909A-BFA3D05D1B33}"/>
              </a:ext>
            </a:extLst>
          </p:cNvPr>
          <p:cNvSpPr txBox="1"/>
          <p:nvPr/>
        </p:nvSpPr>
        <p:spPr>
          <a:xfrm>
            <a:off x="5105400" y="2011680"/>
            <a:ext cx="64381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 Congenital craniofacial defect. </a:t>
            </a:r>
          </a:p>
          <a:p>
            <a:r>
              <a:rPr lang="en-US" sz="3200" dirty="0"/>
              <a:t>* Approximately 1 in 700 births.</a:t>
            </a:r>
          </a:p>
          <a:p>
            <a:r>
              <a:rPr lang="en-US" sz="3200" dirty="0"/>
              <a:t>* Caused by various factors, </a:t>
            </a:r>
            <a:r>
              <a:rPr lang="en-US" sz="3200" dirty="0" err="1"/>
              <a:t>inc.</a:t>
            </a:r>
            <a:r>
              <a:rPr lang="en-US" sz="3200" dirty="0"/>
              <a:t> genetic, environmental, or combination of both.</a:t>
            </a:r>
          </a:p>
          <a:p>
            <a:r>
              <a:rPr lang="en-US" sz="3200" dirty="0"/>
              <a:t>* </a:t>
            </a:r>
            <a:r>
              <a:rPr lang="en-US" sz="3200" dirty="0" err="1"/>
              <a:t>NasoAlveolar</a:t>
            </a:r>
            <a:r>
              <a:rPr lang="en-US" sz="3200" dirty="0"/>
              <a:t> Molding (NAM) is a well-adopted adjunctive therapy before lip surgery.</a:t>
            </a:r>
            <a:endParaRPr lang="th-TH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8B52D1-1E11-4C5A-81C2-8CBDC0B2A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0" y="2138748"/>
            <a:ext cx="3686138" cy="3759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A878C-FA4B-4EC3-947B-AD4F52F8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322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A323D-A871-42A4-8651-B965F955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F923AE-CC1F-4A15-9D5F-6B7441661F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Reference points</a:t>
            </a:r>
            <a:endParaRPr lang="th-T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0EF2A0-6AAB-41A6-83C0-6692DFAA74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Anthropometric landmarks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AA136-D09C-465A-9143-F05C26D07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0" y="1954304"/>
            <a:ext cx="4444239" cy="3616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9E206C-DF64-4B41-98D0-43635F31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2" y="1954305"/>
            <a:ext cx="6416474" cy="36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7D1EE-DE98-4F4F-A933-E9AE6B7E77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Conventional and Digital NAMs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750C9-B355-4B04-BE21-09370F84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586777"/>
            <a:ext cx="10744200" cy="48923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746A2-09CB-4836-8D04-42528C52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145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F4EA-B1D8-4D17-8B45-7CFCA0583D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Individual Digital NAM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7E752-78AC-41A6-A55A-C637450D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02" y="1847665"/>
            <a:ext cx="10044595" cy="45836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E4403-52E6-40FE-81F7-401A8483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016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F4EA-B1D8-4D17-8B45-7CFCA0583D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7E752-78AC-41A6-A55A-C637450D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02" y="1847665"/>
            <a:ext cx="10044595" cy="45836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38065F-B82D-42EF-97B5-F41502DA64CB}"/>
              </a:ext>
            </a:extLst>
          </p:cNvPr>
          <p:cNvSpPr/>
          <p:nvPr/>
        </p:nvSpPr>
        <p:spPr>
          <a:xfrm>
            <a:off x="3398520" y="3032760"/>
            <a:ext cx="2346960" cy="33985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3870BF8-DA32-4008-A1B0-F52CC60F4301}"/>
              </a:ext>
            </a:extLst>
          </p:cNvPr>
          <p:cNvSpPr/>
          <p:nvPr/>
        </p:nvSpPr>
        <p:spPr>
          <a:xfrm>
            <a:off x="1706880" y="1371599"/>
            <a:ext cx="5196840" cy="1391079"/>
          </a:xfrm>
          <a:prstGeom prst="wedgeRoundRectCallout">
            <a:avLst>
              <a:gd name="adj1" fmla="val -7780"/>
              <a:gd name="adj2" fmla="val 97555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a personnel with both craniofacial expertise and proficiency in 3D modeling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EECC-EF7E-433D-9E65-AD0DD10F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475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F4EA-B1D8-4D17-8B45-7CFCA0583D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Our Proposed Solution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7E752-78AC-41A6-A55A-C637450D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02" y="1847665"/>
            <a:ext cx="10044595" cy="45836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38065F-B82D-42EF-97B5-F41502DA64CB}"/>
              </a:ext>
            </a:extLst>
          </p:cNvPr>
          <p:cNvSpPr/>
          <p:nvPr/>
        </p:nvSpPr>
        <p:spPr>
          <a:xfrm>
            <a:off x="3398520" y="3032760"/>
            <a:ext cx="2346960" cy="33985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3870BF8-DA32-4008-A1B0-F52CC60F4301}"/>
              </a:ext>
            </a:extLst>
          </p:cNvPr>
          <p:cNvSpPr/>
          <p:nvPr/>
        </p:nvSpPr>
        <p:spPr>
          <a:xfrm>
            <a:off x="1706880" y="1371599"/>
            <a:ext cx="5196840" cy="1391079"/>
          </a:xfrm>
          <a:prstGeom prst="wedgeRoundRectCallout">
            <a:avLst>
              <a:gd name="adj1" fmla="val -7780"/>
              <a:gd name="adj2" fmla="val 97555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 or provide semi-automation 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BFEA-3B8B-4AD2-A64E-E740A571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870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2302C-6192-4813-A3FC-86113ECA52D9}"/>
              </a:ext>
            </a:extLst>
          </p:cNvPr>
          <p:cNvSpPr/>
          <p:nvPr/>
        </p:nvSpPr>
        <p:spPr>
          <a:xfrm>
            <a:off x="502920" y="1874520"/>
            <a:ext cx="11460480" cy="47091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F4EA-B1D8-4D17-8B45-7CFCA0583D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Project Phases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FE79F-5651-4F22-ABA4-940BCD93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99" y="3271982"/>
            <a:ext cx="2882569" cy="2926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21938-C89D-40CE-805F-CC5D4DE8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" y="3675367"/>
            <a:ext cx="2882569" cy="2477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2E4AC-2D5C-42A5-AD76-807712819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82" y="3870960"/>
            <a:ext cx="3926859" cy="2327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0BC1A-6A93-4305-8E85-DA6D186EE01B}"/>
              </a:ext>
            </a:extLst>
          </p:cNvPr>
          <p:cNvSpPr txBox="1"/>
          <p:nvPr/>
        </p:nvSpPr>
        <p:spPr>
          <a:xfrm>
            <a:off x="1011230" y="2505136"/>
            <a:ext cx="2645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Intra-Oral Scan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E4521-0C0E-45A4-8983-18EFBB3839A9}"/>
              </a:ext>
            </a:extLst>
          </p:cNvPr>
          <p:cNvSpPr txBox="1"/>
          <p:nvPr/>
        </p:nvSpPr>
        <p:spPr>
          <a:xfrm>
            <a:off x="4910614" y="2474893"/>
            <a:ext cx="2645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Phase 1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Bridge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FE548-DE98-402B-B75C-A3691AFE6355}"/>
              </a:ext>
            </a:extLst>
          </p:cNvPr>
          <p:cNvSpPr txBox="1"/>
          <p:nvPr/>
        </p:nvSpPr>
        <p:spPr>
          <a:xfrm>
            <a:off x="8957937" y="2505136"/>
            <a:ext cx="264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D3F4C-D815-403F-A1DD-F2BABB34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614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F4EA-B1D8-4D17-8B45-7CFCA0583D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The Bridge Model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0BC1A-6A93-4305-8E85-DA6D186EE01B}"/>
              </a:ext>
            </a:extLst>
          </p:cNvPr>
          <p:cNvSpPr txBox="1"/>
          <p:nvPr/>
        </p:nvSpPr>
        <p:spPr>
          <a:xfrm>
            <a:off x="871297" y="1880296"/>
            <a:ext cx="264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Intra-Oral Scan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E4521-0C0E-45A4-8983-18EFBB3839A9}"/>
              </a:ext>
            </a:extLst>
          </p:cNvPr>
          <p:cNvSpPr txBox="1"/>
          <p:nvPr/>
        </p:nvSpPr>
        <p:spPr>
          <a:xfrm>
            <a:off x="4453414" y="3198370"/>
            <a:ext cx="264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Bridge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A91A-D6AE-448F-A452-64FEFC79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2403516"/>
            <a:ext cx="3381847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DA2A6-0A5E-4A11-9AC3-5A6DD8CD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68" y="3802194"/>
            <a:ext cx="3467584" cy="2667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F3CE1-BEA7-4DBE-BFB4-0F5DD4153878}"/>
              </a:ext>
            </a:extLst>
          </p:cNvPr>
          <p:cNvSpPr txBox="1"/>
          <p:nvPr/>
        </p:nvSpPr>
        <p:spPr>
          <a:xfrm>
            <a:off x="7772400" y="1880296"/>
            <a:ext cx="3916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Bridge</a:t>
            </a:r>
          </a:p>
          <a:p>
            <a:endParaRPr lang="en-US" dirty="0"/>
          </a:p>
          <a:p>
            <a:r>
              <a:rPr lang="en-US" dirty="0"/>
              <a:t>* Its shape agrees with curvature of a patient’s alveolar ridge.</a:t>
            </a:r>
          </a:p>
          <a:p>
            <a:endParaRPr lang="en-US" dirty="0"/>
          </a:p>
          <a:p>
            <a:r>
              <a:rPr lang="en-US" dirty="0"/>
              <a:t>* It connects the gap.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* Its volume loosely fits to the alveolar ridge.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5DBF6-A8B2-41AC-B39C-12170A9F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64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56227-4099-490E-8889-00344F2C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9</a:t>
            </a:fld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9B76B-B571-4DFE-B689-EDB5EB0B67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16965-1A84-499D-96F3-FB281EEC6A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Uniform Cross-Section Elliptic Segment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CF87-76B3-4EA8-AD8A-68C2D159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7" y="1866517"/>
            <a:ext cx="3425333" cy="396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E0AEA-D6F2-43CA-9246-E70FC6E1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32" y="1866517"/>
            <a:ext cx="3267425" cy="2664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D52E2-8061-486E-9696-B80933E7E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865" y="1866517"/>
            <a:ext cx="3724438" cy="2545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A8D30-E0C5-4AA0-97C2-FD08C9A6E857}"/>
              </a:ext>
            </a:extLst>
          </p:cNvPr>
          <p:cNvSpPr txBox="1"/>
          <p:nvPr/>
        </p:nvSpPr>
        <p:spPr>
          <a:xfrm>
            <a:off x="556347" y="6203658"/>
            <a:ext cx="32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Shape: ellipse model</a:t>
            </a:r>
            <a:endParaRPr lang="th-TH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23226-1FED-4CD2-B024-46A2F0CC0BE1}"/>
              </a:ext>
            </a:extLst>
          </p:cNvPr>
          <p:cNvSpPr txBox="1"/>
          <p:nvPr/>
        </p:nvSpPr>
        <p:spPr>
          <a:xfrm>
            <a:off x="4203632" y="6198255"/>
            <a:ext cx="32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Cross-section</a:t>
            </a:r>
            <a:endParaRPr lang="th-T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66D3E-DA06-43E2-B0A0-4F9EB18506BE}"/>
              </a:ext>
            </a:extLst>
          </p:cNvPr>
          <p:cNvSpPr txBox="1"/>
          <p:nvPr/>
        </p:nvSpPr>
        <p:spPr>
          <a:xfrm>
            <a:off x="7860865" y="6198255"/>
            <a:ext cx="372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Bridge: shape + cross-section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070220403"/>
      </p:ext>
    </p:extLst>
  </p:cSld>
  <p:clrMapOvr>
    <a:masterClrMapping/>
  </p:clrMapOvr>
</p:sld>
</file>

<file path=ppt/theme/theme1.xml><?xml version="1.0" encoding="utf-8"?>
<a:theme xmlns:a="http://schemas.openxmlformats.org/drawingml/2006/main" name="มข_2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มข_2" id="{B58664B3-E343-470A-9884-42D907833077}" vid="{8D8B45FC-31B7-49D3-862B-1723E5BE7D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มข_2</Template>
  <TotalTime>406</TotalTime>
  <Words>760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Cordia New</vt:lpstr>
      <vt:lpstr>MorKhor 1</vt:lpstr>
      <vt:lpstr>TH SarabunPSK</vt:lpstr>
      <vt:lpstr>Times New Roman</vt:lpstr>
      <vt:lpstr>มข_2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Tatpong Katanyukul</dc:creator>
  <cp:lastModifiedBy>Tatpong Katanyukul</cp:lastModifiedBy>
  <cp:revision>34</cp:revision>
  <cp:lastPrinted>2024-04-09T06:20:19Z</cp:lastPrinted>
  <dcterms:created xsi:type="dcterms:W3CDTF">2024-04-08T12:43:31Z</dcterms:created>
  <dcterms:modified xsi:type="dcterms:W3CDTF">2024-04-09T07:02:22Z</dcterms:modified>
</cp:coreProperties>
</file>